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17" r:id="rId3"/>
    <p:sldId id="261" r:id="rId4"/>
    <p:sldId id="326" r:id="rId5"/>
    <p:sldId id="327" r:id="rId6"/>
    <p:sldId id="328" r:id="rId7"/>
    <p:sldId id="329" r:id="rId8"/>
    <p:sldId id="330" r:id="rId9"/>
    <p:sldId id="331" r:id="rId10"/>
    <p:sldId id="322" r:id="rId11"/>
    <p:sldId id="334" r:id="rId12"/>
    <p:sldId id="333" r:id="rId13"/>
    <p:sldId id="346" r:id="rId14"/>
    <p:sldId id="347" r:id="rId15"/>
    <p:sldId id="358" r:id="rId16"/>
    <p:sldId id="335" r:id="rId17"/>
    <p:sldId id="332" r:id="rId18"/>
    <p:sldId id="258" r:id="rId19"/>
    <p:sldId id="324" r:id="rId20"/>
    <p:sldId id="291" r:id="rId21"/>
    <p:sldId id="341" r:id="rId22"/>
    <p:sldId id="342" r:id="rId23"/>
    <p:sldId id="267" r:id="rId24"/>
    <p:sldId id="268" r:id="rId25"/>
    <p:sldId id="269" r:id="rId26"/>
    <p:sldId id="336" r:id="rId27"/>
    <p:sldId id="337" r:id="rId28"/>
    <p:sldId id="354" r:id="rId29"/>
    <p:sldId id="359" r:id="rId30"/>
    <p:sldId id="343" r:id="rId31"/>
    <p:sldId id="338" r:id="rId32"/>
    <p:sldId id="339" r:id="rId33"/>
    <p:sldId id="340" r:id="rId34"/>
    <p:sldId id="344" r:id="rId35"/>
    <p:sldId id="286" r:id="rId36"/>
    <p:sldId id="282" r:id="rId37"/>
    <p:sldId id="259" r:id="rId38"/>
    <p:sldId id="283" r:id="rId39"/>
    <p:sldId id="318" r:id="rId40"/>
    <p:sldId id="270" r:id="rId41"/>
    <p:sldId id="281" r:id="rId42"/>
    <p:sldId id="325" r:id="rId43"/>
    <p:sldId id="284" r:id="rId44"/>
    <p:sldId id="285" r:id="rId45"/>
    <p:sldId id="287" r:id="rId46"/>
    <p:sldId id="288" r:id="rId47"/>
    <p:sldId id="294" r:id="rId48"/>
    <p:sldId id="345" r:id="rId49"/>
    <p:sldId id="293" r:id="rId50"/>
    <p:sldId id="321" r:id="rId51"/>
    <p:sldId id="289" r:id="rId52"/>
    <p:sldId id="290" r:id="rId53"/>
    <p:sldId id="349" r:id="rId54"/>
    <p:sldId id="350" r:id="rId55"/>
    <p:sldId id="360" r:id="rId56"/>
    <p:sldId id="353" r:id="rId57"/>
    <p:sldId id="355" r:id="rId58"/>
    <p:sldId id="356" r:id="rId59"/>
    <p:sldId id="357" r:id="rId60"/>
    <p:sldId id="351" r:id="rId61"/>
    <p:sldId id="352" r:id="rId62"/>
    <p:sldId id="348" r:id="rId63"/>
    <p:sldId id="302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960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20AB7-F69B-48B2-BD26-BC3F5B636D7E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19BB9-C20A-42E2-B816-D13D014F33B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tp://www.google.co.kr/url?sa=t&amp;rct=j&amp;q=&amp;esrc=s&amp;source=web&amp;cd=12&amp;cad=rja&amp;ved=0CKEBEBYwCw&amp;url=http%3A%2F%2Fjcoorkr.tistory.com%2Fattachment%2Fcfile7.uf%401556C94F4E7A0AA422CD47.pdf&amp;ei=EO3HULCYNYSTiQfpu4CoDQ&amp;usg=AFQjCNEVeMKHzfEkE83tZz8lueuCq3sryg&amp;sig2=h2tniI2e_jk1vbSg7AlJtQ&amp;bvm=bv.1354675689,d.aG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19BB9-C20A-42E2-B816-D13D014F33B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http://en.wikipedia.org/wiki/Simple_Authentication_and_Security_Layer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19BB9-C20A-42E2-B816-D13D014F33B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Thrift</a:t>
            </a:r>
            <a:r>
              <a:rPr lang="en-US" altLang="ko-KR" baseline="0" dirty="0" smtClean="0"/>
              <a:t> IDL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19BB9-C20A-42E2-B816-D13D014F33B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김 </a:t>
            </a:r>
            <a:r>
              <a:rPr lang="ko-KR" altLang="en-US" dirty="0" err="1" smtClean="0"/>
              <a:t>성호님도움으로</a:t>
            </a:r>
            <a:r>
              <a:rPr lang="ko-KR" altLang="en-US" dirty="0" smtClean="0"/>
              <a:t> 알아냈습니다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19BB9-C20A-42E2-B816-D13D014F33BF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코드 생성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19BB9-C20A-42E2-B816-D13D014F33BF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http://blog.naver.com/PostView.nhn?blogId=naverdev&amp;logNo=120116325495&amp;parentCategoryNo=8&amp;viewDate=&amp;currentPage=1&amp;listtype=0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19BB9-C20A-42E2-B816-D13D014F33BF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50ABE-BC1B-4C41-A3CC-35FCB576DF44}" type="datetimeFigureOut">
              <a:rPr lang="ko-KR" altLang="en-US" smtClean="0"/>
              <a:pPr/>
              <a:t>2012-12-20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7CA14-DE94-4D2B-A1B9-6B52AE6215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hrift.apache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assandra.apach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apache.org/cassandra/ThriftExamples" TargetMode="External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apache.org/cassandra/ClientOption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apache.org/thrift/PoweredBy" TargetMode="External"/><Relationship Id="rId2" Type="http://schemas.openxmlformats.org/officeDocument/2006/relationships/hyperlink" Target="http://knight76.tistory.com/1427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THRIFT-311" TargetMode="External"/><Relationship Id="rId2" Type="http://schemas.openxmlformats.org/officeDocument/2006/relationships/hyperlink" Target="http://chamibuddhika.wordpress.com/2011/10/02/apache-thrift-quickstart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ssues.apache.org/jira/browse/THRIFT-579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Apache Thrift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>
                <a:hlinkClick r:id="rId2"/>
              </a:rPr>
              <a:t>http://thrift.apache.org/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By </a:t>
            </a:r>
            <a:r>
              <a:rPr lang="ko-KR" altLang="en-US" dirty="0" smtClean="0"/>
              <a:t>조욱래</a:t>
            </a:r>
            <a:endParaRPr lang="en-US" altLang="ko-KR" dirty="0" smtClean="0"/>
          </a:p>
          <a:p>
            <a:r>
              <a:rPr lang="en-US" altLang="ko-KR" dirty="0" smtClean="0"/>
              <a:t>2012 1215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Thrift library Layer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72816"/>
            <a:ext cx="5040560" cy="4390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323528" y="4797152"/>
            <a:ext cx="192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u="sng" dirty="0" smtClean="0"/>
              <a:t>data structures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60032" y="4005064"/>
            <a:ext cx="1258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u="sng" dirty="0" smtClean="0"/>
              <a:t>interfaces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8640"/>
            <a:ext cx="8496944" cy="635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755576" y="3789040"/>
            <a:ext cx="21602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79912" y="594928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Simple Authentication and Security Layer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8568952" cy="6576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Processor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Encapsulates </a:t>
            </a:r>
            <a:r>
              <a:rPr lang="en-US" altLang="ko-KR" dirty="0"/>
              <a:t>the ability to read data from input streams and write to output streams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The input and output streams are represented by Protocol objects. The Processor interface is extremely simple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5733256"/>
            <a:ext cx="44672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Process </a:t>
            </a:r>
            <a:r>
              <a:rPr lang="ko-KR" altLang="en-US" dirty="0" err="1" smtClean="0"/>
              <a:t>구현부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628800"/>
            <a:ext cx="8229600" cy="2713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725144"/>
            <a:ext cx="7648575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직선 화살표 연결선 8"/>
          <p:cNvCxnSpPr/>
          <p:nvPr/>
        </p:nvCxnSpPr>
        <p:spPr>
          <a:xfrm>
            <a:off x="1475656" y="2132856"/>
            <a:ext cx="1152128" cy="2592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4243" y="3717032"/>
            <a:ext cx="4229757" cy="829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1763688" y="2204864"/>
            <a:ext cx="3312368" cy="180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KLP </a:t>
            </a:r>
            <a:r>
              <a:rPr lang="ko-KR" altLang="en-US" dirty="0" err="1" smtClean="0"/>
              <a:t>네트웍</a:t>
            </a:r>
            <a:r>
              <a:rPr lang="ko-KR" altLang="en-US" dirty="0" smtClean="0"/>
              <a:t> 모듈을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thrift</a:t>
            </a:r>
            <a:r>
              <a:rPr lang="ko-KR" altLang="en-US" dirty="0" smtClean="0"/>
              <a:t>에 이식시키기 예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060848"/>
            <a:ext cx="8220812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8496944" cy="634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8712968" cy="651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Quick Example</a:t>
            </a:r>
            <a:endParaRPr lang="ko-KR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700808"/>
            <a:ext cx="3095625" cy="22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12776"/>
            <a:ext cx="252412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645024"/>
            <a:ext cx="4010025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708920"/>
            <a:ext cx="4570834" cy="3973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588225" y="2780928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9512" y="4005064"/>
            <a:ext cx="295232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331640" y="4005064"/>
            <a:ext cx="3240360" cy="2016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1907704" y="4509120"/>
            <a:ext cx="2736304" cy="20882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67544" y="4437112"/>
            <a:ext cx="5544616" cy="2016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endCxn id="13" idx="1"/>
          </p:cNvCxnSpPr>
          <p:nvPr/>
        </p:nvCxnSpPr>
        <p:spPr>
          <a:xfrm rot="5400000">
            <a:off x="-432556" y="3320988"/>
            <a:ext cx="1584176" cy="360040"/>
          </a:xfrm>
          <a:prstGeom prst="bentConnector4">
            <a:avLst>
              <a:gd name="adj1" fmla="val 40909"/>
              <a:gd name="adj2" fmla="val 13098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940152" y="4365104"/>
            <a:ext cx="497224" cy="18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365104"/>
            <a:ext cx="3741093" cy="2133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484784"/>
            <a:ext cx="7429500" cy="244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Thrift </a:t>
            </a:r>
            <a:r>
              <a:rPr lang="ko-KR" altLang="en-US" dirty="0" smtClean="0"/>
              <a:t>구조체</a:t>
            </a:r>
            <a:r>
              <a:rPr lang="en-US" altLang="ko-KR" dirty="0" smtClean="0"/>
              <a:t> Serializing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C++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4509120"/>
            <a:ext cx="2152650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/>
          <p:cNvCxnSpPr>
            <a:stCxn id="1026" idx="3"/>
          </p:cNvCxnSpPr>
          <p:nvPr/>
        </p:nvCxnSpPr>
        <p:spPr>
          <a:xfrm>
            <a:off x="2980234" y="4937745"/>
            <a:ext cx="1663774" cy="34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156176" y="5373216"/>
            <a:ext cx="1744240" cy="303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44007" y="5949281"/>
            <a:ext cx="3629483" cy="232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30862" y="4142049"/>
            <a:ext cx="1157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Thrift IDL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Thrift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Quick Example</a:t>
            </a:r>
          </a:p>
          <a:p>
            <a:pPr lvl="1"/>
            <a:r>
              <a:rPr lang="ko-KR" altLang="en-US" dirty="0" smtClean="0"/>
              <a:t>지원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지원 기본 타입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Thrift IDL</a:t>
            </a:r>
          </a:p>
          <a:p>
            <a:r>
              <a:rPr lang="en-US" altLang="ko-KR" dirty="0" smtClean="0"/>
              <a:t>Thrift install</a:t>
            </a:r>
          </a:p>
          <a:p>
            <a:r>
              <a:rPr lang="en-US" altLang="ko-KR" dirty="0" smtClean="0"/>
              <a:t>Thrift tutorial</a:t>
            </a:r>
          </a:p>
          <a:p>
            <a:r>
              <a:rPr lang="en-US" altLang="ko-KR" dirty="0" smtClean="0"/>
              <a:t>Thrift Concepts</a:t>
            </a:r>
          </a:p>
          <a:p>
            <a:r>
              <a:rPr lang="en-US" altLang="ko-KR" dirty="0" smtClean="0"/>
              <a:t>Thrift </a:t>
            </a:r>
            <a:r>
              <a:rPr lang="ko-KR" altLang="en-US" dirty="0" smtClean="0"/>
              <a:t>고려사항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Thrift IDL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지원 기본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bool</a:t>
            </a:r>
            <a:r>
              <a:rPr lang="en-US" altLang="ko-KR" dirty="0"/>
              <a:t>: </a:t>
            </a:r>
            <a:r>
              <a:rPr lang="en-US" altLang="ko-KR" dirty="0" smtClean="0"/>
              <a:t>A </a:t>
            </a:r>
            <a:r>
              <a:rPr lang="en-US" altLang="ko-KR" dirty="0" err="1"/>
              <a:t>boolean</a:t>
            </a:r>
            <a:r>
              <a:rPr lang="en-US" altLang="ko-KR" dirty="0"/>
              <a:t> value (true or false)</a:t>
            </a:r>
          </a:p>
          <a:p>
            <a:r>
              <a:rPr lang="en-US" altLang="ko-KR" dirty="0"/>
              <a:t>byte: </a:t>
            </a:r>
            <a:r>
              <a:rPr lang="en-US" altLang="ko-KR" dirty="0" smtClean="0"/>
              <a:t>An </a:t>
            </a:r>
            <a:r>
              <a:rPr lang="en-US" altLang="ko-KR" dirty="0"/>
              <a:t>8-bit signed integer</a:t>
            </a:r>
          </a:p>
          <a:p>
            <a:r>
              <a:rPr lang="en-US" altLang="ko-KR" dirty="0"/>
              <a:t>i16: </a:t>
            </a:r>
            <a:r>
              <a:rPr lang="en-US" altLang="ko-KR" dirty="0" smtClean="0"/>
              <a:t>A </a:t>
            </a:r>
            <a:r>
              <a:rPr lang="en-US" altLang="ko-KR" dirty="0"/>
              <a:t>16-bit signed integer</a:t>
            </a:r>
          </a:p>
          <a:p>
            <a:r>
              <a:rPr lang="en-US" altLang="ko-KR" dirty="0"/>
              <a:t>i32: </a:t>
            </a:r>
            <a:r>
              <a:rPr lang="en-US" altLang="ko-KR" dirty="0" smtClean="0"/>
              <a:t>A </a:t>
            </a:r>
            <a:r>
              <a:rPr lang="en-US" altLang="ko-KR" dirty="0"/>
              <a:t>32-bit signed integer</a:t>
            </a:r>
          </a:p>
          <a:p>
            <a:r>
              <a:rPr lang="en-US" altLang="ko-KR" dirty="0"/>
              <a:t>i64: </a:t>
            </a:r>
            <a:r>
              <a:rPr lang="en-US" altLang="ko-KR" dirty="0" smtClean="0"/>
              <a:t>A </a:t>
            </a:r>
            <a:r>
              <a:rPr lang="en-US" altLang="ko-KR" dirty="0"/>
              <a:t>64-bit signed integer</a:t>
            </a:r>
          </a:p>
          <a:p>
            <a:r>
              <a:rPr lang="en-US" altLang="ko-KR" dirty="0"/>
              <a:t>double: </a:t>
            </a:r>
            <a:r>
              <a:rPr lang="en-US" altLang="ko-KR" dirty="0" smtClean="0"/>
              <a:t>A </a:t>
            </a:r>
            <a:r>
              <a:rPr lang="en-US" altLang="ko-KR" dirty="0"/>
              <a:t>64-bit floating point number</a:t>
            </a:r>
          </a:p>
          <a:p>
            <a:r>
              <a:rPr lang="en-US" altLang="ko-KR" dirty="0"/>
              <a:t>string: </a:t>
            </a:r>
            <a:r>
              <a:rPr lang="en-US" altLang="ko-KR" dirty="0" smtClean="0"/>
              <a:t>A </a:t>
            </a:r>
            <a:r>
              <a:rPr lang="en-US" altLang="ko-KR" dirty="0"/>
              <a:t>text string encoded using UTF-8 </a:t>
            </a:r>
            <a:r>
              <a:rPr lang="en-US" altLang="ko-KR" dirty="0" smtClean="0"/>
              <a:t>encoding</a:t>
            </a:r>
          </a:p>
          <a:p>
            <a:r>
              <a:rPr lang="en-US" altLang="ko-KR" dirty="0" smtClean="0"/>
              <a:t>binary</a:t>
            </a:r>
            <a:r>
              <a:rPr lang="en-US" altLang="ko-KR" dirty="0"/>
              <a:t>: </a:t>
            </a:r>
            <a:r>
              <a:rPr lang="en-US" altLang="ko-KR" dirty="0" smtClean="0"/>
              <a:t>a </a:t>
            </a:r>
            <a:r>
              <a:rPr lang="en-US" altLang="ko-KR" dirty="0"/>
              <a:t>sequence of </a:t>
            </a:r>
            <a:r>
              <a:rPr lang="en-US" altLang="ko-KR" dirty="0" err="1"/>
              <a:t>unencoded</a:t>
            </a:r>
            <a:r>
              <a:rPr lang="en-US" altLang="ko-KR" dirty="0"/>
              <a:t> bytes</a:t>
            </a:r>
          </a:p>
          <a:p>
            <a:endParaRPr lang="en-US" altLang="ko-KR" dirty="0" smtClean="0"/>
          </a:p>
          <a:p>
            <a:r>
              <a:rPr lang="en-US" altLang="ko-KR" b="1" dirty="0" err="1"/>
              <a:t>Structs</a:t>
            </a:r>
            <a:endParaRPr lang="en-US" altLang="ko-KR" b="1" dirty="0"/>
          </a:p>
          <a:p>
            <a:r>
              <a:rPr lang="en-US" altLang="ko-KR" b="1" dirty="0" smtClean="0"/>
              <a:t>Containers</a:t>
            </a:r>
          </a:p>
          <a:p>
            <a:pPr lvl="1"/>
            <a:r>
              <a:rPr lang="en-US" altLang="ko-KR" dirty="0" smtClean="0"/>
              <a:t>STL vector , set, map</a:t>
            </a:r>
          </a:p>
          <a:p>
            <a:pPr lvl="1"/>
            <a:r>
              <a:rPr lang="en-US" altLang="ko-KR" dirty="0" smtClean="0"/>
              <a:t>Note: PHP does not support sets, so it is treated similar to a List map: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지원 기본 타입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b="1" dirty="0" smtClean="0"/>
              <a:t>Services</a:t>
            </a:r>
          </a:p>
          <a:p>
            <a:pPr lvl="1"/>
            <a:r>
              <a:rPr lang="en-US" altLang="ko-KR" dirty="0" smtClean="0"/>
              <a:t>a set of named functions </a:t>
            </a:r>
          </a:p>
          <a:p>
            <a:pPr lvl="1"/>
            <a:r>
              <a:rPr lang="en-US" altLang="ko-KR" dirty="0" smtClean="0"/>
              <a:t>(a group of functions)</a:t>
            </a:r>
          </a:p>
          <a:p>
            <a:pPr lvl="1"/>
            <a:r>
              <a:rPr lang="ko-KR" altLang="en-US" dirty="0" smtClean="0"/>
              <a:t>참고 </a:t>
            </a:r>
            <a:r>
              <a:rPr lang="en-US" altLang="ko-KR" dirty="0" smtClean="0"/>
              <a:t>Void </a:t>
            </a:r>
            <a:r>
              <a:rPr lang="ko-KR" altLang="en-US" dirty="0" smtClean="0"/>
              <a:t>함수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generate code that does not wait for a response</a:t>
            </a:r>
          </a:p>
          <a:p>
            <a:pPr lvl="2"/>
            <a:r>
              <a:rPr lang="en-US" altLang="ko-KR" dirty="0" smtClean="0"/>
              <a:t>Note that a pure void function will return a response to the client which guarantees that the operation has completed on the server side</a:t>
            </a:r>
          </a:p>
          <a:p>
            <a:pPr lvl="2"/>
            <a:endParaRPr lang="en-US" altLang="ko-KR" b="1" dirty="0" smtClean="0"/>
          </a:p>
          <a:p>
            <a:r>
              <a:rPr lang="en-US" altLang="ko-KR" b="1" dirty="0" smtClean="0"/>
              <a:t>Exceptions</a:t>
            </a:r>
          </a:p>
          <a:p>
            <a:pPr lvl="1"/>
            <a:r>
              <a:rPr lang="en-US" altLang="ko-KR" dirty="0" err="1" smtClean="0"/>
              <a:t>Structs</a:t>
            </a:r>
            <a:r>
              <a:rPr lang="ko-KR" altLang="en-US" dirty="0" smtClean="0"/>
              <a:t>와 유사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차이점은 각 언어에서 제공하는 예외 구조체를 상속받음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b="1" dirty="0" smtClean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288" y="332656"/>
            <a:ext cx="1368152" cy="2971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Thrift IDL </a:t>
            </a:r>
            <a:r>
              <a:rPr lang="ko-KR" altLang="en-US" dirty="0" smtClean="0"/>
              <a:t>샘플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22002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869160"/>
            <a:ext cx="106680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2060848"/>
            <a:ext cx="1800225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5373216"/>
            <a:ext cx="1743075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611560" y="141277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http://svn.apache.org/repos/asf/thrift/trunk/test/ThriftTest.thrift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Thrift IDL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077072"/>
            <a:ext cx="1752600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5924550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861048"/>
            <a:ext cx="2295525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Thrift IDL Service </a:t>
            </a:r>
            <a:r>
              <a:rPr lang="ko-KR" altLang="en-US" dirty="0" smtClean="0"/>
              <a:t>샘플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00808"/>
            <a:ext cx="52768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2420888"/>
            <a:ext cx="1771650" cy="61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6632"/>
            <a:ext cx="8543871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8496944" cy="639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Required / Optional /Default </a:t>
            </a:r>
            <a:r>
              <a:rPr lang="ko-KR" altLang="en-US" dirty="0" smtClean="0"/>
              <a:t>비교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3581400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12976"/>
            <a:ext cx="4133850" cy="235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1412776"/>
            <a:ext cx="4171950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3212976"/>
            <a:ext cx="3990975" cy="307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Required / Optional /Default </a:t>
            </a:r>
            <a:br>
              <a:rPr lang="en-US" altLang="ko-KR" dirty="0" smtClean="0"/>
            </a:br>
            <a:r>
              <a:rPr lang="ko-KR" altLang="en-US" dirty="0" smtClean="0"/>
              <a:t>비교  수행 결과</a:t>
            </a:r>
            <a:r>
              <a:rPr lang="en-US" altLang="ko-KR" dirty="0" smtClean="0"/>
              <a:t>. ( </a:t>
            </a:r>
            <a:r>
              <a:rPr lang="ko-KR" altLang="en-US" dirty="0" smtClean="0"/>
              <a:t>모두 </a:t>
            </a:r>
            <a:r>
              <a:rPr lang="en-US" altLang="ko-KR" dirty="0" smtClean="0"/>
              <a:t>OK)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3744416" cy="156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700808"/>
            <a:ext cx="4132686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360390"/>
            <a:ext cx="446722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861048"/>
            <a:ext cx="4495800" cy="120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4293096"/>
            <a:ext cx="4552950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63688" y="4725144"/>
            <a:ext cx="456247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99792" y="5085184"/>
            <a:ext cx="4686300" cy="120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Thrift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Client &amp; server RPC libraries</a:t>
            </a:r>
          </a:p>
          <a:p>
            <a:endParaRPr lang="en-US" altLang="ko-KR" dirty="0"/>
          </a:p>
          <a:p>
            <a:pPr lvl="1"/>
            <a:r>
              <a:rPr lang="en-US" altLang="ko-KR" dirty="0" smtClean="0"/>
              <a:t>Define </a:t>
            </a:r>
            <a:r>
              <a:rPr lang="en-US" altLang="ko-KR" b="1" u="sng" dirty="0" smtClean="0"/>
              <a:t>data structures </a:t>
            </a:r>
            <a:r>
              <a:rPr lang="en-US" altLang="ko-KR" dirty="0" smtClean="0"/>
              <a:t>and </a:t>
            </a:r>
            <a:r>
              <a:rPr lang="en-US" altLang="ko-KR" b="1" u="sng" dirty="0" smtClean="0"/>
              <a:t>interfaces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for a service in a single short file.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077072"/>
            <a:ext cx="7505700" cy="215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지원 기능 정리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namespaces </a:t>
            </a:r>
            <a:endParaRPr lang="en-US" altLang="ko-KR" dirty="0" smtClean="0"/>
          </a:p>
          <a:p>
            <a:r>
              <a:rPr lang="en-US" altLang="ko-KR" dirty="0"/>
              <a:t>language </a:t>
            </a:r>
            <a:r>
              <a:rPr lang="en-US" altLang="ko-KR" dirty="0" smtClean="0"/>
              <a:t>namespaces</a:t>
            </a:r>
          </a:p>
          <a:p>
            <a:r>
              <a:rPr lang="en-US" altLang="ko-KR" dirty="0"/>
              <a:t>constants and </a:t>
            </a:r>
            <a:r>
              <a:rPr lang="en-US" altLang="ko-KR" dirty="0" smtClean="0"/>
              <a:t>enumerations</a:t>
            </a:r>
          </a:p>
          <a:p>
            <a:r>
              <a:rPr lang="en-US" altLang="ko-KR" dirty="0"/>
              <a:t>sparse </a:t>
            </a:r>
            <a:r>
              <a:rPr lang="en-US" altLang="ko-KR" dirty="0" err="1" smtClean="0"/>
              <a:t>structs</a:t>
            </a:r>
            <a:r>
              <a:rPr lang="en-US" altLang="ko-KR" dirty="0" smtClean="0"/>
              <a:t> (</a:t>
            </a:r>
            <a:r>
              <a:rPr lang="en-US" altLang="ko-KR" dirty="0"/>
              <a:t>Optional base </a:t>
            </a:r>
            <a:r>
              <a:rPr lang="en-US" altLang="ko-KR" dirty="0" smtClean="0"/>
              <a:t>field)</a:t>
            </a:r>
          </a:p>
          <a:p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smtClean="0"/>
              <a:t>evolution</a:t>
            </a:r>
          </a:p>
          <a:p>
            <a:pPr lvl="1"/>
            <a:r>
              <a:rPr lang="en-US" altLang="ko-KR" dirty="0" smtClean="0"/>
              <a:t>Field id</a:t>
            </a:r>
            <a:r>
              <a:rPr lang="ko-KR" altLang="en-US" dirty="0" smtClean="0"/>
              <a:t>를 이용해 먼저 배포된 클라이언트와 다른 수정된 </a:t>
            </a:r>
            <a:r>
              <a:rPr lang="en-US" altLang="ko-KR" dirty="0" err="1" smtClean="0"/>
              <a:t>struct</a:t>
            </a:r>
            <a:r>
              <a:rPr lang="ko-KR" altLang="en-US" dirty="0" smtClean="0"/>
              <a:t>도 지원된다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service inheritance</a:t>
            </a:r>
          </a:p>
          <a:p>
            <a:r>
              <a:rPr lang="en-US" altLang="ko-KR" dirty="0"/>
              <a:t>asynchronous </a:t>
            </a:r>
            <a:r>
              <a:rPr lang="en-US" altLang="ko-KR" dirty="0" smtClean="0"/>
              <a:t>invocations ( ???)</a:t>
            </a:r>
          </a:p>
          <a:p>
            <a:r>
              <a:rPr lang="en-US" altLang="ko-KR" dirty="0"/>
              <a:t>exceptions 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6632"/>
            <a:ext cx="8496944" cy="640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8568952" cy="643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3635896" y="2636912"/>
            <a:ext cx="2808312" cy="36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8496944" cy="644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Non-features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Struct</a:t>
            </a:r>
            <a:r>
              <a:rPr lang="en-US" altLang="ko-KR" dirty="0" smtClean="0"/>
              <a:t> &amp; Container</a:t>
            </a:r>
          </a:p>
          <a:p>
            <a:pPr lvl="1"/>
            <a:r>
              <a:rPr lang="en-US" altLang="ko-KR" dirty="0" smtClean="0"/>
              <a:t>cyclic </a:t>
            </a:r>
            <a:r>
              <a:rPr lang="en-US" altLang="ko-KR" dirty="0" err="1" smtClean="0"/>
              <a:t>structs</a:t>
            </a:r>
            <a:endParaRPr lang="en-US" altLang="ko-KR" dirty="0" smtClean="0"/>
          </a:p>
          <a:p>
            <a:pPr lvl="1"/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smtClean="0"/>
              <a:t>inheritance</a:t>
            </a:r>
          </a:p>
          <a:p>
            <a:pPr lvl="1"/>
            <a:r>
              <a:rPr lang="en-US" altLang="ko-KR" dirty="0" smtClean="0"/>
              <a:t>heterogeneous containers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Service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/>
              <a:t>polymorphism </a:t>
            </a:r>
            <a:r>
              <a:rPr lang="en-US" altLang="ko-KR" dirty="0" smtClean="0"/>
              <a:t>( Service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overloading </a:t>
            </a:r>
            <a:r>
              <a:rPr lang="en-US" altLang="ko-KR" dirty="0" smtClean="0"/>
              <a:t>( Service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Null return (</a:t>
            </a:r>
            <a:r>
              <a:rPr lang="en-US" altLang="ko-KR" dirty="0"/>
              <a:t>Use a wrapper </a:t>
            </a:r>
            <a:r>
              <a:rPr lang="en-US" altLang="ko-KR" dirty="0" err="1" smtClean="0"/>
              <a:t>struct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Thrift install</a:t>
            </a:r>
            <a:br>
              <a:rPr lang="en-US" altLang="ko-KR" b="1" dirty="0" smtClean="0"/>
            </a:b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Windows Setup</a:t>
            </a:r>
            <a:endParaRPr lang="ko-KR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Language </a:t>
            </a:r>
            <a:r>
              <a:rPr lang="en-US" altLang="ko-KR" b="1" dirty="0" smtClean="0"/>
              <a:t>requirements</a:t>
            </a:r>
            <a:endParaRPr lang="ko-KR" altLang="en-US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00808"/>
            <a:ext cx="6480720" cy="447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Download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2150" y="2615406"/>
            <a:ext cx="52197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Thrift </a:t>
            </a:r>
            <a:r>
              <a:rPr lang="ko-KR" altLang="en-US" dirty="0" smtClean="0"/>
              <a:t>라이브러리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2592288" cy="309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4499992" y="1700808"/>
            <a:ext cx="420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$(THIRD_PARTY)/boost/boost_1_47_0/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99992" y="22048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libevent</a:t>
            </a:r>
            <a:r>
              <a:rPr lang="en-US" altLang="ko-KR" dirty="0"/>
              <a:t> (for </a:t>
            </a:r>
            <a:r>
              <a:rPr lang="en-US" altLang="ko-KR" dirty="0" err="1"/>
              <a:t>libthriftnb</a:t>
            </a:r>
            <a:r>
              <a:rPr lang="en-US" altLang="ko-KR" dirty="0"/>
              <a:t> only)</a:t>
            </a:r>
          </a:p>
          <a:p>
            <a:r>
              <a:rPr lang="en-US" altLang="ko-KR" dirty="0"/>
              <a:t>http://monkey.org/~provos/libevent/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5517232"/>
            <a:ext cx="4531023" cy="712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5157192"/>
            <a:ext cx="3598287" cy="1398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3429000"/>
            <a:ext cx="3490313" cy="153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Thrift tutorial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20080"/>
          </a:xfrm>
        </p:spPr>
        <p:txBody>
          <a:bodyPr>
            <a:norm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출처 </a:t>
            </a:r>
            <a:r>
              <a:rPr lang="en-US" altLang="ko-KR" sz="1000" dirty="0" smtClean="0">
                <a:solidFill>
                  <a:srgbClr val="FF0000"/>
                </a:solidFill>
              </a:rPr>
              <a:t/>
            </a:r>
            <a:br>
              <a:rPr lang="en-US" altLang="ko-KR" sz="1000" dirty="0" smtClean="0">
                <a:solidFill>
                  <a:srgbClr val="FF0000"/>
                </a:solidFill>
              </a:rPr>
            </a:br>
            <a:r>
              <a:rPr lang="en-US" altLang="ko-KR" sz="1000" dirty="0" smtClean="0">
                <a:solidFill>
                  <a:srgbClr val="FF0000"/>
                </a:solidFill>
              </a:rPr>
              <a:t>http://www.google.co.kr/url?sa=t&amp;rct=j&amp;q=&amp;esrc=s&amp;source=web&amp;cd=12&amp;cad=rja&amp;ved=0CKEBEBYwCw&amp;url=http%3A%2F%2Fjcoorkr.tistory.com%2Fattachment%2Fcfile7.uf%401556C94F4E7A0AA422CD47.pdf&amp;ei=EO3HULCYNYSTiQfpu4CoDQ&amp;usg=AFQjCNEVeMKHzfEkE83tZz8lueuCq3sryg&amp;sig2=h2tniI2e_jk1vbSg7AlJtQ&amp;bvm=bv.1354675689,d.aGc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908720"/>
            <a:ext cx="8390002" cy="5634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Thrift tutorial</a:t>
            </a:r>
            <a:endParaRPr lang="ko-KR" altLang="en-US" dirty="0"/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122872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077072"/>
            <a:ext cx="2999247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1309024"/>
            <a:ext cx="5724128" cy="5324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직선 화살표 연결선 10"/>
          <p:cNvCxnSpPr/>
          <p:nvPr/>
        </p:nvCxnSpPr>
        <p:spPr>
          <a:xfrm flipH="1">
            <a:off x="467544" y="3212976"/>
            <a:ext cx="72008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403648" y="3068960"/>
            <a:ext cx="194421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Thrift </a:t>
            </a:r>
            <a:r>
              <a:rPr lang="ko-KR" altLang="en-US" dirty="0" smtClean="0"/>
              <a:t>컴파일</a:t>
            </a:r>
            <a:endParaRPr lang="ko-KR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789040"/>
            <a:ext cx="70008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12776"/>
            <a:ext cx="3816424" cy="216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1340768"/>
            <a:ext cx="18478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>
            <a:off x="4139952" y="1412776"/>
            <a:ext cx="1368152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6304" y="1609344"/>
            <a:ext cx="1689392" cy="163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644008" y="2060848"/>
            <a:ext cx="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51520" y="5877272"/>
            <a:ext cx="9289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thrift-0.9.0.exe -r -out </a:t>
            </a:r>
            <a:r>
              <a:rPr lang="en-US" altLang="ko-KR" dirty="0" err="1" smtClean="0"/>
              <a:t>gen_cpp_template</a:t>
            </a:r>
            <a:r>
              <a:rPr lang="en-US" altLang="ko-KR" dirty="0" smtClean="0"/>
              <a:t> --gen </a:t>
            </a:r>
            <a:r>
              <a:rPr lang="en-US" altLang="ko-KR" dirty="0" err="1" smtClean="0"/>
              <a:t>cpp:templates</a:t>
            </a:r>
            <a:r>
              <a:rPr lang="en-US" altLang="ko-KR" dirty="0" smtClean="0"/>
              <a:t>=1 </a:t>
            </a:r>
            <a:r>
              <a:rPr lang="en-US" altLang="ko-KR" dirty="0" err="1" smtClean="0"/>
              <a:t>tutorial.thrift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20072" y="5805264"/>
            <a:ext cx="180020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컴파일 옵션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template </a:t>
            </a:r>
          </a:p>
          <a:p>
            <a:pPr lvl="1"/>
            <a:r>
              <a:rPr lang="ko-KR" altLang="en-US" dirty="0" smtClean="0"/>
              <a:t>만약 </a:t>
            </a:r>
            <a:r>
              <a:rPr lang="en-US" altLang="ko-KR" dirty="0" err="1" smtClean="0"/>
              <a:t>cpp</a:t>
            </a:r>
            <a:r>
              <a:rPr lang="ko-KR" altLang="en-US" dirty="0" smtClean="0"/>
              <a:t>대신 </a:t>
            </a:r>
            <a:r>
              <a:rPr lang="en-US" altLang="ko-KR" dirty="0" smtClean="0"/>
              <a:t>header include</a:t>
            </a:r>
            <a:r>
              <a:rPr lang="ko-KR" altLang="en-US" dirty="0" smtClean="0"/>
              <a:t>만으로 빌드가능하게 </a:t>
            </a:r>
            <a:r>
              <a:rPr lang="ko-KR" altLang="en-US" dirty="0" err="1" smtClean="0"/>
              <a:t>할려면</a:t>
            </a:r>
            <a:r>
              <a:rPr lang="ko-KR" altLang="en-US" dirty="0" smtClean="0"/>
              <a:t> 다음과 같이 컴파일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sz="1200" dirty="0" smtClean="0"/>
              <a:t>thrift-0.9.0.exe -r -out </a:t>
            </a:r>
            <a:r>
              <a:rPr lang="en-US" altLang="ko-KR" sz="1200" dirty="0" err="1" smtClean="0"/>
              <a:t>gen_cpp_template</a:t>
            </a:r>
            <a:r>
              <a:rPr lang="en-US" altLang="ko-KR" sz="1200" dirty="0" smtClean="0"/>
              <a:t> --gen </a:t>
            </a:r>
            <a:r>
              <a:rPr lang="en-US" altLang="ko-KR" sz="1200" b="1" u="sng" dirty="0" err="1" smtClean="0">
                <a:solidFill>
                  <a:srgbClr val="FF0000"/>
                </a:solidFill>
              </a:rPr>
              <a:t>cpp:templates</a:t>
            </a:r>
            <a:r>
              <a:rPr lang="en-US" altLang="ko-KR" sz="1200" b="1" u="sng" dirty="0" smtClean="0">
                <a:solidFill>
                  <a:srgbClr val="FF0000"/>
                </a:solidFill>
              </a:rPr>
              <a:t>=1 </a:t>
            </a:r>
            <a:r>
              <a:rPr lang="en-US" altLang="ko-KR" sz="1200" dirty="0" err="1" smtClean="0"/>
              <a:t>tutorial.thrift</a:t>
            </a:r>
            <a:endParaRPr lang="en-US" altLang="ko-KR" sz="1200" dirty="0" smtClean="0"/>
          </a:p>
          <a:p>
            <a:endParaRPr lang="en-US" altLang="ko-KR" sz="1600" dirty="0" smtClean="0"/>
          </a:p>
          <a:p>
            <a:r>
              <a:rPr lang="ko-KR" altLang="en-US" dirty="0" err="1" smtClean="0"/>
              <a:t>그외</a:t>
            </a:r>
            <a:r>
              <a:rPr lang="ko-KR" altLang="en-US" dirty="0" smtClean="0"/>
              <a:t> 옵션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(C++):</a:t>
            </a:r>
          </a:p>
          <a:p>
            <a:endParaRPr lang="en-US" altLang="ko-KR" dirty="0" smtClean="0"/>
          </a:p>
          <a:p>
            <a:pPr lvl="1"/>
            <a:r>
              <a:rPr lang="en-US" altLang="ko-KR" sz="1200" dirty="0" err="1" smtClean="0"/>
              <a:t>cob_style</a:t>
            </a:r>
            <a:r>
              <a:rPr lang="en-US" altLang="ko-KR" sz="1200" dirty="0" smtClean="0"/>
              <a:t>:       Generate "Continuation </a:t>
            </a:r>
            <a:r>
              <a:rPr lang="en-US" altLang="ko-KR" sz="1200" dirty="0" err="1" smtClean="0"/>
              <a:t>OBject</a:t>
            </a:r>
            <a:r>
              <a:rPr lang="en-US" altLang="ko-KR" sz="1200" dirty="0" smtClean="0"/>
              <a:t>"-style classes.</a:t>
            </a:r>
          </a:p>
          <a:p>
            <a:pPr lvl="1"/>
            <a:r>
              <a:rPr lang="en-US" altLang="ko-KR" sz="1200" dirty="0" err="1" smtClean="0"/>
              <a:t>no_client_completion</a:t>
            </a:r>
            <a:r>
              <a:rPr lang="en-US" altLang="ko-KR" sz="1200" dirty="0" smtClean="0"/>
              <a:t>:</a:t>
            </a:r>
          </a:p>
          <a:p>
            <a:pPr lvl="2"/>
            <a:r>
              <a:rPr lang="en-US" altLang="ko-KR" sz="800" dirty="0" smtClean="0"/>
              <a:t>Omit calls to completion__() in </a:t>
            </a:r>
            <a:r>
              <a:rPr lang="en-US" altLang="ko-KR" sz="800" dirty="0" err="1" smtClean="0"/>
              <a:t>CobClient</a:t>
            </a:r>
            <a:r>
              <a:rPr lang="en-US" altLang="ko-KR" sz="800" dirty="0" smtClean="0"/>
              <a:t> class.</a:t>
            </a:r>
          </a:p>
          <a:p>
            <a:pPr lvl="1"/>
            <a:r>
              <a:rPr lang="en-US" altLang="ko-KR" sz="1200" dirty="0" smtClean="0"/>
              <a:t>templates:       Generate </a:t>
            </a:r>
            <a:r>
              <a:rPr lang="en-US" altLang="ko-KR" sz="1200" dirty="0" err="1" smtClean="0"/>
              <a:t>templatized</a:t>
            </a:r>
            <a:r>
              <a:rPr lang="en-US" altLang="ko-KR" sz="1200" dirty="0" smtClean="0"/>
              <a:t> reader/writer methods.</a:t>
            </a:r>
          </a:p>
          <a:p>
            <a:pPr lvl="1"/>
            <a:r>
              <a:rPr lang="en-US" altLang="ko-KR" sz="1200" dirty="0" err="1" smtClean="0"/>
              <a:t>pure_enums</a:t>
            </a:r>
            <a:r>
              <a:rPr lang="en-US" altLang="ko-KR" sz="1200" dirty="0" smtClean="0"/>
              <a:t>:      Generate pure </a:t>
            </a:r>
            <a:r>
              <a:rPr lang="en-US" altLang="ko-KR" sz="1200" dirty="0" err="1" smtClean="0"/>
              <a:t>enums</a:t>
            </a:r>
            <a:r>
              <a:rPr lang="en-US" altLang="ko-KR" sz="1200" dirty="0" smtClean="0"/>
              <a:t> instead of wrapper classes.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3861048"/>
            <a:ext cx="142875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373216"/>
            <a:ext cx="1657350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/>
          <p:cNvCxnSpPr/>
          <p:nvPr/>
        </p:nvCxnSpPr>
        <p:spPr>
          <a:xfrm>
            <a:off x="5508104" y="5157192"/>
            <a:ext cx="93610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아래쪽 화살표 8"/>
          <p:cNvSpPr/>
          <p:nvPr/>
        </p:nvSpPr>
        <p:spPr>
          <a:xfrm>
            <a:off x="7236296" y="5085184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 생성 파일들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700808"/>
            <a:ext cx="3996749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40968"/>
            <a:ext cx="3561275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340768"/>
            <a:ext cx="1944216" cy="163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오른쪽 화살표 5"/>
          <p:cNvSpPr/>
          <p:nvPr/>
        </p:nvSpPr>
        <p:spPr>
          <a:xfrm>
            <a:off x="3203848" y="2780928"/>
            <a:ext cx="2592288" cy="16561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샘플 프로젝트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4381500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077072"/>
            <a:ext cx="8229600" cy="2383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아래쪽 화살표 6"/>
          <p:cNvSpPr/>
          <p:nvPr/>
        </p:nvSpPr>
        <p:spPr>
          <a:xfrm>
            <a:off x="3347864" y="3068960"/>
            <a:ext cx="216024" cy="1008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86942" y="2821130"/>
            <a:ext cx="975484" cy="236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Windows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설정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437112"/>
            <a:ext cx="6981825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564904"/>
            <a:ext cx="192405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204864"/>
            <a:ext cx="23812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2060848"/>
            <a:ext cx="4114800" cy="102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3284984"/>
            <a:ext cx="3248025" cy="75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539552" y="1412776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http://nwmsvn.nwinet.co.kr/svn/lib/lib_thrift/thrift-0.9.0/lib/cpp/thrift.sln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튜토리얼</a:t>
            </a:r>
            <a:r>
              <a:rPr lang="ko-KR" altLang="en-US" dirty="0" smtClean="0"/>
              <a:t> 코드 구조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8"/>
            <a:ext cx="159501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115616" y="3573016"/>
            <a:ext cx="129614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15616" y="2421331"/>
            <a:ext cx="1296144" cy="168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5616" y="5215738"/>
            <a:ext cx="1296144" cy="16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 1 7"/>
          <p:cNvSpPr/>
          <p:nvPr/>
        </p:nvSpPr>
        <p:spPr>
          <a:xfrm>
            <a:off x="3131840" y="5517232"/>
            <a:ext cx="1274440" cy="360040"/>
          </a:xfrm>
          <a:prstGeom prst="borderCallout1">
            <a:avLst>
              <a:gd name="adj1" fmla="val 18750"/>
              <a:gd name="adj2" fmla="val -8333"/>
              <a:gd name="adj3" fmla="val -20038"/>
              <a:gd name="adj4" fmla="val -623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서버코드</a:t>
            </a:r>
            <a:endParaRPr lang="ko-KR" altLang="en-US" dirty="0"/>
          </a:p>
        </p:txBody>
      </p:sp>
      <p:sp>
        <p:nvSpPr>
          <p:cNvPr id="9" name="설명선 1 8"/>
          <p:cNvSpPr/>
          <p:nvPr/>
        </p:nvSpPr>
        <p:spPr>
          <a:xfrm>
            <a:off x="3059832" y="1772816"/>
            <a:ext cx="1440160" cy="504056"/>
          </a:xfrm>
          <a:prstGeom prst="borderCallout1">
            <a:avLst>
              <a:gd name="adj1" fmla="val 18750"/>
              <a:gd name="adj2" fmla="val -8333"/>
              <a:gd name="adj3" fmla="val 139601"/>
              <a:gd name="adj4" fmla="val -61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클라이언트 </a:t>
            </a:r>
            <a:r>
              <a:rPr lang="ko-KR" altLang="en-US" dirty="0" err="1" smtClean="0"/>
              <a:t>구현부</a:t>
            </a:r>
            <a:endParaRPr lang="ko-KR" altLang="en-US" dirty="0"/>
          </a:p>
        </p:txBody>
      </p:sp>
      <p:sp>
        <p:nvSpPr>
          <p:cNvPr id="10" name="설명선 1 9"/>
          <p:cNvSpPr/>
          <p:nvPr/>
        </p:nvSpPr>
        <p:spPr>
          <a:xfrm>
            <a:off x="3275856" y="4005064"/>
            <a:ext cx="1274440" cy="576064"/>
          </a:xfrm>
          <a:prstGeom prst="borderCallout1">
            <a:avLst>
              <a:gd name="adj1" fmla="val 18750"/>
              <a:gd name="adj2" fmla="val -8333"/>
              <a:gd name="adj3" fmla="val -20038"/>
              <a:gd name="adj4" fmla="val -65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자동생성코드</a:t>
            </a:r>
            <a:endParaRPr lang="ko-KR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 Side </a:t>
            </a:r>
            <a:r>
              <a:rPr lang="ko-KR" altLang="en-US" dirty="0" smtClean="0"/>
              <a:t>구현 코드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2132856"/>
            <a:ext cx="4142031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132856"/>
            <a:ext cx="4418202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484784"/>
            <a:ext cx="2952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23528" y="5805264"/>
            <a:ext cx="410445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08830" y="2473606"/>
            <a:ext cx="2027466" cy="163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64088" y="3645024"/>
            <a:ext cx="1512168" cy="1808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36096" y="4221088"/>
            <a:ext cx="1656184" cy="153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36096" y="5157192"/>
            <a:ext cx="273630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클라이언트 </a:t>
            </a:r>
            <a:r>
              <a:rPr lang="en-US" altLang="ko-KR" dirty="0" smtClean="0"/>
              <a:t>Service</a:t>
            </a:r>
            <a:r>
              <a:rPr lang="ko-KR" altLang="en-US" dirty="0" err="1" smtClean="0"/>
              <a:t>구현부</a:t>
            </a:r>
            <a:endParaRPr lang="ko-KR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6391275" cy="364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2852936"/>
            <a:ext cx="2200275" cy="83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/>
          <p:cNvCxnSpPr>
            <a:endCxn id="4100" idx="1"/>
          </p:cNvCxnSpPr>
          <p:nvPr/>
        </p:nvCxnSpPr>
        <p:spPr>
          <a:xfrm flipV="1">
            <a:off x="1331640" y="3272036"/>
            <a:ext cx="4752528" cy="156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4365104"/>
            <a:ext cx="4532163" cy="232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132856"/>
            <a:ext cx="441820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Server Side </a:t>
            </a:r>
            <a:r>
              <a:rPr lang="ko-KR" altLang="en-US" dirty="0" smtClean="0"/>
              <a:t>구현 코드</a:t>
            </a:r>
            <a:endParaRPr lang="ko-KR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0404" y="1340768"/>
            <a:ext cx="4623596" cy="5517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직선 화살표 연결선 14"/>
          <p:cNvCxnSpPr>
            <a:stCxn id="30" idx="0"/>
          </p:cNvCxnSpPr>
          <p:nvPr/>
        </p:nvCxnSpPr>
        <p:spPr>
          <a:xfrm flipV="1">
            <a:off x="2375756" y="1700808"/>
            <a:ext cx="2484276" cy="41044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699792" y="1844824"/>
            <a:ext cx="2376264" cy="3960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30" idx="3"/>
          </p:cNvCxnSpPr>
          <p:nvPr/>
        </p:nvCxnSpPr>
        <p:spPr>
          <a:xfrm>
            <a:off x="4427984" y="6237312"/>
            <a:ext cx="432048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484784"/>
            <a:ext cx="2952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/>
          <p:cNvSpPr/>
          <p:nvPr/>
        </p:nvSpPr>
        <p:spPr>
          <a:xfrm>
            <a:off x="323528" y="5805264"/>
            <a:ext cx="410445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987824" y="2420888"/>
            <a:ext cx="2016224" cy="33843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051720" y="2708920"/>
            <a:ext cx="2880320" cy="31683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084168" y="1268760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8784976" cy="659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3"/>
            <a:ext cx="8482546" cy="2232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구성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초간단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블러킹서버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45229"/>
            <a:ext cx="9144000" cy="511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직선 화살표 연결선 7"/>
          <p:cNvCxnSpPr/>
          <p:nvPr/>
        </p:nvCxnSpPr>
        <p:spPr>
          <a:xfrm flipH="1">
            <a:off x="2699792" y="2636912"/>
            <a:ext cx="2880320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4644008" y="3068960"/>
            <a:ext cx="144016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100392" y="1772816"/>
            <a:ext cx="144016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940152" y="3501008"/>
            <a:ext cx="36004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940152" y="1484784"/>
            <a:ext cx="23762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788023" y="2348879"/>
            <a:ext cx="2702741" cy="313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940153" y="2780929"/>
            <a:ext cx="1850536" cy="306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156176" y="3212976"/>
            <a:ext cx="2570858" cy="306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95536" y="1340768"/>
            <a:ext cx="8352928" cy="1368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96752"/>
            <a:ext cx="6487290" cy="557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Server Run</a:t>
            </a:r>
            <a:r>
              <a:rPr lang="ko-KR" altLang="en-US" dirty="0" smtClean="0"/>
              <a:t>모델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6830" y="4055135"/>
            <a:ext cx="2736304" cy="670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0613" y="4872150"/>
            <a:ext cx="259228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7686" y="5547025"/>
            <a:ext cx="1944216" cy="546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987824" y="3501008"/>
            <a:ext cx="2808312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11560" y="3212975"/>
            <a:ext cx="6120680" cy="839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4941168"/>
            <a:ext cx="3067050" cy="30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5661248"/>
            <a:ext cx="30289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4293096"/>
            <a:ext cx="3038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별 성능 검토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ko-KR" altLang="en-US" dirty="0" smtClean="0"/>
              <a:t>테스트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Debug x64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서버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클라 동시 실행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서버 </a:t>
            </a:r>
            <a:r>
              <a:rPr lang="ko-KR" altLang="en-US" dirty="0" err="1" smtClean="0"/>
              <a:t>모델별</a:t>
            </a:r>
            <a:r>
              <a:rPr lang="ko-KR" altLang="en-US" dirty="0" smtClean="0"/>
              <a:t> 테스트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시나리오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서버연결</a:t>
            </a:r>
            <a:r>
              <a:rPr lang="en-US" altLang="ko-KR" dirty="0" smtClean="0"/>
              <a:t>-&gt; 3</a:t>
            </a:r>
            <a:r>
              <a:rPr lang="ko-KR" altLang="en-US" dirty="0" smtClean="0"/>
              <a:t>가지 테스트 </a:t>
            </a:r>
            <a:r>
              <a:rPr lang="en-US" altLang="ko-KR" dirty="0" smtClean="0"/>
              <a:t>RPC</a:t>
            </a:r>
            <a:r>
              <a:rPr lang="ko-KR" altLang="en-US" dirty="0" smtClean="0"/>
              <a:t>호출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서버연결종료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1000</a:t>
            </a:r>
            <a:r>
              <a:rPr lang="ko-KR" altLang="en-US" dirty="0" smtClean="0"/>
              <a:t>번 실행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호출하는 클라이언트를 동시에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실행시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lvl="2"/>
            <a:r>
              <a:rPr lang="en-US" altLang="ko-KR" dirty="0" err="1" smtClean="0"/>
              <a:t>TThreadPoolServer</a:t>
            </a:r>
            <a:endParaRPr lang="en-US" altLang="ko-KR" dirty="0" smtClean="0"/>
          </a:p>
          <a:p>
            <a:endParaRPr lang="en-US" altLang="ko-KR" dirty="0" smtClean="0"/>
          </a:p>
          <a:p>
            <a:pPr lvl="2"/>
            <a:r>
              <a:rPr lang="en-US" altLang="ko-KR" dirty="0" err="1" smtClean="0"/>
              <a:t>TThreadedServer</a:t>
            </a:r>
            <a:endParaRPr lang="en-US" altLang="ko-KR" dirty="0" smtClean="0"/>
          </a:p>
          <a:p>
            <a:endParaRPr lang="en-US" altLang="ko-KR" dirty="0" smtClean="0"/>
          </a:p>
          <a:p>
            <a:pPr lvl="2"/>
            <a:r>
              <a:rPr lang="en-US" altLang="ko-KR" dirty="0" err="1" smtClean="0"/>
              <a:t>TSimpleServer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TThreadPoolServer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성능 테스트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시나리오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1. </a:t>
            </a:r>
            <a:r>
              <a:rPr lang="en-US" altLang="ko-KR" dirty="0" err="1" smtClean="0"/>
              <a:t>TThreadPoolServer</a:t>
            </a:r>
            <a:r>
              <a:rPr lang="ko-KR" altLang="en-US" dirty="0" smtClean="0"/>
              <a:t>에서  스레드 개수를 </a:t>
            </a:r>
            <a:r>
              <a:rPr lang="en-US" altLang="ko-KR" dirty="0" smtClean="0"/>
              <a:t>10000</a:t>
            </a:r>
            <a:r>
              <a:rPr lang="ko-KR" altLang="en-US" dirty="0" smtClean="0"/>
              <a:t>개로 </a:t>
            </a:r>
            <a:r>
              <a:rPr lang="ko-KR" altLang="en-US" dirty="0" err="1" smtClean="0"/>
              <a:t>생성후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2. </a:t>
            </a:r>
            <a:r>
              <a:rPr lang="ko-KR" altLang="en-US" dirty="0" smtClean="0"/>
              <a:t>한 클라이언트가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생성후</a:t>
            </a:r>
            <a:r>
              <a:rPr lang="ko-KR" altLang="en-US" dirty="0" smtClean="0"/>
              <a:t> 각각 위의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시나리오</a:t>
            </a:r>
            <a:r>
              <a:rPr lang="en-US" altLang="ko-KR" dirty="0" smtClean="0">
                <a:solidFill>
                  <a:srgbClr val="FF0000"/>
                </a:solidFill>
              </a:rPr>
              <a:t>”</a:t>
            </a:r>
            <a:r>
              <a:rPr lang="ko-KR" altLang="en-US" dirty="0" smtClean="0"/>
              <a:t>를 수행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3. </a:t>
            </a:r>
            <a:r>
              <a:rPr lang="ko-KR" altLang="en-US" dirty="0" smtClean="0"/>
              <a:t>이러한 클라이언트 프로세스를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수행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결과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잘돌아감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365104"/>
            <a:ext cx="3019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268760"/>
            <a:ext cx="3600400" cy="94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573016"/>
            <a:ext cx="3086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933056"/>
            <a:ext cx="30384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2411760" y="2996952"/>
            <a:ext cx="2304256" cy="2448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Thrift </a:t>
            </a:r>
            <a:r>
              <a:rPr lang="ko-KR" altLang="en-US" dirty="0" smtClean="0"/>
              <a:t>고려사항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Protobuf</a:t>
            </a:r>
            <a:r>
              <a:rPr lang="ko-KR" altLang="en-US" dirty="0" smtClean="0"/>
              <a:t>형태를 </a:t>
            </a:r>
            <a:r>
              <a:rPr lang="en-US" altLang="ko-KR" dirty="0" smtClean="0"/>
              <a:t>thrift </a:t>
            </a:r>
            <a:r>
              <a:rPr lang="ko-KR" altLang="en-US" dirty="0" smtClean="0"/>
              <a:t>구현상 고려사항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UG.proto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3091810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340768"/>
            <a:ext cx="2028825" cy="2962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2708920"/>
            <a:ext cx="2085975" cy="96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144016" y="3861048"/>
            <a:ext cx="696416" cy="2039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139952" y="3356992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20272" y="3461008"/>
            <a:ext cx="1775232" cy="18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4221088"/>
            <a:ext cx="250507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오른쪽 화살표 10"/>
          <p:cNvSpPr/>
          <p:nvPr/>
        </p:nvSpPr>
        <p:spPr>
          <a:xfrm>
            <a:off x="1224136" y="4941168"/>
            <a:ext cx="2160240" cy="64807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084168" y="3212976"/>
            <a:ext cx="864096" cy="64807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4941168"/>
            <a:ext cx="2511351" cy="1676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iOS</a:t>
            </a:r>
            <a:r>
              <a:rPr lang="en-US" altLang="ko-KR" dirty="0" smtClean="0"/>
              <a:t> + Unity3d + mono + c# Thrift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925144"/>
          </a:xfrm>
        </p:spPr>
        <p:txBody>
          <a:bodyPr/>
          <a:lstStyle/>
          <a:p>
            <a:r>
              <a:rPr lang="ko-KR" altLang="en-US" dirty="0" err="1" smtClean="0"/>
              <a:t>유니티용으로</a:t>
            </a:r>
            <a:r>
              <a:rPr lang="ko-KR" altLang="en-US" dirty="0" smtClean="0"/>
              <a:t> 배포할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용 </a:t>
            </a:r>
            <a:r>
              <a:rPr lang="en-US" altLang="ko-KR" dirty="0" smtClean="0"/>
              <a:t>Thrift.dll</a:t>
            </a:r>
            <a:r>
              <a:rPr lang="ko-KR" altLang="en-US" dirty="0" smtClean="0"/>
              <a:t>을 빌드시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오른쪽 그림과 같이 몇몇 코드를 제거하고 </a:t>
            </a:r>
            <a:r>
              <a:rPr lang="ko-KR" altLang="en-US" dirty="0" err="1" smtClean="0"/>
              <a:t>빌드해야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아이폰에서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유니티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빌드가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1209333"/>
            <a:ext cx="2274193" cy="5216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372200" y="2564904"/>
            <a:ext cx="13681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36296" y="6021288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7308304" y="3068960"/>
            <a:ext cx="360040" cy="2808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923656"/>
            <a:ext cx="8440087" cy="1934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2780928"/>
            <a:ext cx="4121646" cy="289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카산드라</a:t>
            </a:r>
            <a:r>
              <a:rPr lang="ko-KR" altLang="en-US" dirty="0" smtClean="0"/>
              <a:t> </a:t>
            </a:r>
            <a:r>
              <a:rPr lang="en-US" altLang="ko-KR" dirty="0" smtClean="0"/>
              <a:t>DB( </a:t>
            </a:r>
            <a:r>
              <a:rPr lang="en-US" altLang="ko-KR" dirty="0" err="1" smtClean="0"/>
              <a:t>NoSQL</a:t>
            </a:r>
            <a:r>
              <a:rPr lang="en-US" altLang="ko-KR" dirty="0" smtClean="0"/>
              <a:t>).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만약 데이터 저장소를 </a:t>
            </a:r>
            <a:r>
              <a:rPr lang="ko-KR" altLang="en-US" dirty="0" err="1" smtClean="0"/>
              <a:t>카산드라를</a:t>
            </a:r>
            <a:r>
              <a:rPr lang="ko-KR" altLang="en-US" dirty="0" smtClean="0"/>
              <a:t> 쓴다면 </a:t>
            </a:r>
            <a:r>
              <a:rPr lang="en-US" altLang="ko-KR" dirty="0" smtClean="0"/>
              <a:t>Thrift </a:t>
            </a:r>
            <a:r>
              <a:rPr lang="ko-KR" altLang="en-US" dirty="0" smtClean="0"/>
              <a:t>를 이용하면 쉽게 연결가능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44008" y="3108960"/>
            <a:ext cx="1025272" cy="17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2195736" y="3196972"/>
            <a:ext cx="2448272" cy="33283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71800" y="4437112"/>
            <a:ext cx="124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코드 생성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26968" cy="1143000"/>
          </a:xfrm>
        </p:spPr>
        <p:txBody>
          <a:bodyPr/>
          <a:lstStyle/>
          <a:p>
            <a:r>
              <a:rPr lang="ko-KR" altLang="en-US" dirty="0" err="1" smtClean="0"/>
              <a:t>카산드라</a:t>
            </a:r>
            <a:r>
              <a:rPr lang="ko-KR" altLang="en-US" dirty="0" smtClean="0"/>
              <a:t> </a:t>
            </a:r>
            <a:r>
              <a:rPr lang="en-US" altLang="ko-KR" dirty="0" smtClean="0"/>
              <a:t>Thrift</a:t>
            </a:r>
            <a:r>
              <a:rPr lang="ko-KR" altLang="en-US" dirty="0" smtClean="0"/>
              <a:t>연동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Cassandra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hlinkClick r:id="rId3"/>
              </a:rPr>
              <a:t>http://cassandra.apache.org/</a:t>
            </a:r>
            <a:r>
              <a:rPr lang="ko-KR" altLang="en-US" dirty="0" smtClean="0"/>
              <a:t>에서 다운받아 압출풀면 끝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세팅</a:t>
            </a:r>
            <a:r>
              <a:rPr lang="en-US" altLang="ko-KR" dirty="0" smtClean="0"/>
              <a:t>.	</a:t>
            </a:r>
          </a:p>
          <a:p>
            <a:pPr lvl="1"/>
            <a:r>
              <a:rPr lang="en-US" altLang="ko-KR" dirty="0" smtClean="0"/>
              <a:t>conf/storage-conf.xml </a:t>
            </a:r>
            <a:r>
              <a:rPr lang="ko-KR" altLang="en-US" dirty="0" smtClean="0"/>
              <a:t>에서 로그위치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데이터 저장 위치 </a:t>
            </a:r>
            <a:r>
              <a:rPr lang="ko-KR" altLang="en-US" dirty="0" err="1" smtClean="0"/>
              <a:t>세팅만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하면됨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Cassandra.thrift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http://wiki.apache.org/cassandra/ThriftExamples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서버 실행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476672"/>
            <a:ext cx="2952328" cy="1176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4009968"/>
            <a:ext cx="2570252" cy="278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직선 화살표 연결선 6"/>
          <p:cNvCxnSpPr/>
          <p:nvPr/>
        </p:nvCxnSpPr>
        <p:spPr>
          <a:xfrm>
            <a:off x="1979712" y="4509120"/>
            <a:ext cx="554461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Thrift + Cassandra</a:t>
            </a:r>
            <a:r>
              <a:rPr lang="ko-KR" altLang="en-US" dirty="0" smtClean="0"/>
              <a:t>연동샘플</a:t>
            </a:r>
            <a:r>
              <a:rPr lang="en-US" altLang="ko-KR" dirty="0" smtClean="0"/>
              <a:t>: C++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700808"/>
            <a:ext cx="2886075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83568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3"/>
              </a:rPr>
              <a:t>http://wiki.apache.org/cassandra/ThriftExamples#C.2B-.2B-</a:t>
            </a:r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140968"/>
            <a:ext cx="3554418" cy="296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1700808"/>
            <a:ext cx="4097133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920" y="3140968"/>
            <a:ext cx="4349946" cy="2927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1" y="5877272"/>
            <a:ext cx="4176001" cy="98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178064" y="1753363"/>
            <a:ext cx="729640" cy="163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47664" y="2348880"/>
            <a:ext cx="729640" cy="163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03648" y="3356992"/>
            <a:ext cx="729640" cy="1634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7504" y="3634740"/>
            <a:ext cx="1512168" cy="298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99992" y="6019800"/>
            <a:ext cx="2232248" cy="227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355976" y="2852936"/>
            <a:ext cx="792088" cy="31683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331640" y="3933056"/>
            <a:ext cx="9480" cy="13018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2915816" y="2849880"/>
            <a:ext cx="878944" cy="25233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301208"/>
            <a:ext cx="2964180" cy="20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851920" y="2689860"/>
            <a:ext cx="2640320" cy="155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고성능 </a:t>
            </a:r>
            <a:r>
              <a:rPr lang="en-US" altLang="ko-KR" dirty="0" smtClean="0"/>
              <a:t>Cassandra </a:t>
            </a:r>
            <a:r>
              <a:rPr lang="en-US" altLang="ko-KR" dirty="0" err="1" smtClean="0"/>
              <a:t>ClientAPI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u="sng" dirty="0" smtClean="0">
                <a:hlinkClick r:id="rId2"/>
              </a:rPr>
              <a:t>http://wiki.apache.org/cassandra/ClientOptions</a:t>
            </a:r>
            <a:endParaRPr lang="en-US" altLang="ko-KR" u="sng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Thrift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에 다음 기능 제공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err="1" smtClean="0"/>
              <a:t>컨넥션풀링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Cassandra </a:t>
            </a:r>
            <a:r>
              <a:rPr lang="ko-KR" altLang="en-US" dirty="0" err="1" smtClean="0"/>
              <a:t>클러스트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추가 제공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8456762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KLP </a:t>
            </a:r>
            <a:r>
              <a:rPr lang="ko-KR" altLang="en-US" dirty="0" smtClean="0"/>
              <a:t>관련 활용 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Connectionless</a:t>
            </a:r>
            <a:r>
              <a:rPr lang="ko-KR" altLang="en-US" dirty="0" smtClean="0"/>
              <a:t>방식의 </a:t>
            </a:r>
            <a:r>
              <a:rPr lang="ko-KR" altLang="en-US" dirty="0" err="1" smtClean="0"/>
              <a:t>백엔드서버구현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단순조회및</a:t>
            </a:r>
            <a:r>
              <a:rPr lang="ko-KR" altLang="en-US" dirty="0" smtClean="0"/>
              <a:t> </a:t>
            </a:r>
            <a:r>
              <a:rPr lang="en-US" altLang="ko-KR" dirty="0" smtClean="0"/>
              <a:t>Update</a:t>
            </a:r>
            <a:r>
              <a:rPr lang="ko-KR" altLang="en-US" dirty="0" smtClean="0"/>
              <a:t>만 수행하는 </a:t>
            </a:r>
            <a:r>
              <a:rPr lang="ko-KR" altLang="en-US" dirty="0" smtClean="0">
                <a:solidFill>
                  <a:srgbClr val="FF0000"/>
                </a:solidFill>
              </a:rPr>
              <a:t>랭킹서버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유저 </a:t>
            </a:r>
            <a:r>
              <a:rPr lang="ko-KR" altLang="en-US" dirty="0" err="1" smtClean="0"/>
              <a:t>중복체크및</a:t>
            </a:r>
            <a:r>
              <a:rPr lang="ko-KR" altLang="en-US" dirty="0" smtClean="0"/>
              <a:t> 유저상태만 관리하는 </a:t>
            </a:r>
            <a:r>
              <a:rPr lang="ko-KR" altLang="en-US" dirty="0" err="1" smtClean="0">
                <a:solidFill>
                  <a:srgbClr val="FF0000"/>
                </a:solidFill>
              </a:rPr>
              <a:t>유저섭버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차후 </a:t>
            </a:r>
            <a:r>
              <a:rPr lang="en-US" altLang="ko-KR" dirty="0" err="1" smtClean="0"/>
              <a:t>UserGateway</a:t>
            </a:r>
            <a:r>
              <a:rPr lang="en-US" altLang="ko-KR" dirty="0" smtClean="0"/>
              <a:t> Server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다중화시킬때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유저 인증처리나 접속 할 </a:t>
            </a:r>
            <a:r>
              <a:rPr lang="en-US" altLang="ko-KR" dirty="0" err="1" smtClean="0"/>
              <a:t>UserGateway</a:t>
            </a:r>
            <a:r>
              <a:rPr lang="ko-KR" altLang="en-US" dirty="0" smtClean="0"/>
              <a:t>를 알리는 기능만 분리하여 </a:t>
            </a:r>
            <a:r>
              <a:rPr lang="ko-KR" altLang="en-US" dirty="0" err="1" smtClean="0">
                <a:solidFill>
                  <a:srgbClr val="FF0000"/>
                </a:solidFill>
              </a:rPr>
              <a:t>로긴서버</a:t>
            </a:r>
            <a:r>
              <a:rPr lang="ko-KR" altLang="en-US" dirty="0" err="1" smtClean="0"/>
              <a:t>제작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외부 </a:t>
            </a:r>
            <a:r>
              <a:rPr lang="ko-KR" altLang="en-US" dirty="0" err="1" smtClean="0"/>
              <a:t>웹서버와의</a:t>
            </a:r>
            <a:r>
              <a:rPr lang="ko-KR" altLang="en-US" dirty="0" smtClean="0"/>
              <a:t> 기능 </a:t>
            </a:r>
            <a:r>
              <a:rPr lang="ko-KR" altLang="en-US" dirty="0" err="1" smtClean="0"/>
              <a:t>연동시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웹서버에서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thrift</a:t>
            </a:r>
            <a:r>
              <a:rPr lang="ko-KR" altLang="en-US" dirty="0" smtClean="0"/>
              <a:t>를 이용해 서비스를 한다면 </a:t>
            </a:r>
            <a:r>
              <a:rPr lang="ko-KR" altLang="en-US" dirty="0" err="1" smtClean="0"/>
              <a:t>게임서버측과</a:t>
            </a:r>
            <a:r>
              <a:rPr lang="ko-KR" altLang="en-US" dirty="0" smtClean="0"/>
              <a:t> 아주 쉽게 통신가능</a:t>
            </a:r>
            <a:r>
              <a:rPr lang="en-US" altLang="ko-KR" dirty="0" smtClean="0"/>
              <a:t>. 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Thrift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Protocol Buffers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 smtClean="0">
                <a:hlinkClick r:id="rId2"/>
              </a:rPr>
              <a:t>http://knight76.tistory.com/1427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Thrift</a:t>
            </a:r>
            <a:r>
              <a:rPr lang="ko-KR" altLang="en-US" dirty="0" smtClean="0"/>
              <a:t>의 가장 큰 매력 요소중의 하나는 </a:t>
            </a:r>
            <a:r>
              <a:rPr lang="en-US" altLang="ko-KR" dirty="0" smtClean="0"/>
              <a:t>protocol buffer </a:t>
            </a:r>
            <a:r>
              <a:rPr lang="ko-KR" altLang="en-US" dirty="0" smtClean="0"/>
              <a:t>보다 더 많은 기능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Protocol buffer</a:t>
            </a:r>
            <a:r>
              <a:rPr lang="ko-KR" altLang="en-US" dirty="0" smtClean="0"/>
              <a:t>가 속도는 빠름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Thrift</a:t>
            </a:r>
            <a:r>
              <a:rPr lang="ko-KR" altLang="en-US" dirty="0" smtClean="0"/>
              <a:t>가 좀 더 많은 언어에 대한 특징과 지원을 가진데 반해 </a:t>
            </a:r>
            <a:r>
              <a:rPr lang="en-US" altLang="ko-KR" dirty="0" smtClean="0"/>
              <a:t>protocol buffer</a:t>
            </a:r>
            <a:r>
              <a:rPr lang="ko-KR" altLang="en-US" dirty="0" smtClean="0"/>
              <a:t>는 좀더 </a:t>
            </a:r>
            <a:r>
              <a:rPr lang="en-US" altLang="ko-KR" dirty="0" smtClean="0"/>
              <a:t>robust</a:t>
            </a:r>
            <a:r>
              <a:rPr lang="ko-KR" altLang="en-US" dirty="0" smtClean="0"/>
              <a:t>하고 </a:t>
            </a:r>
            <a:r>
              <a:rPr lang="en-US" altLang="ko-KR" dirty="0" smtClean="0"/>
              <a:t>consistent</a:t>
            </a:r>
            <a:r>
              <a:rPr lang="ko-KR" altLang="en-US" dirty="0" smtClean="0"/>
              <a:t>한 구현을 가지고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protocol buffer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thrift</a:t>
            </a:r>
            <a:r>
              <a:rPr lang="ko-KR" altLang="en-US" dirty="0" smtClean="0"/>
              <a:t>가 더 사용자 가 많다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Facebook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Thrift</a:t>
            </a:r>
            <a:r>
              <a:rPr lang="ko-KR" altLang="en-US" dirty="0" smtClean="0"/>
              <a:t>를 사용하고 있지만</a:t>
            </a:r>
            <a:r>
              <a:rPr lang="en-US" altLang="ko-KR" dirty="0" smtClean="0"/>
              <a:t>, Google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protocol buffer</a:t>
            </a:r>
            <a:r>
              <a:rPr lang="ko-KR" altLang="en-US" dirty="0" smtClean="0"/>
              <a:t>를 사용하고 있다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그러나 </a:t>
            </a:r>
            <a:r>
              <a:rPr lang="ko-KR" altLang="en-US" dirty="0" err="1" smtClean="0">
                <a:hlinkClick r:id="rId3" tooltip="[http://wiki.apache.org/thrift/PoweredBy]로 이동합니다."/>
              </a:rPr>
              <a:t>위키</a:t>
            </a:r>
            <a:r>
              <a:rPr lang="ko-KR" altLang="en-US" dirty="0" err="1" smtClean="0"/>
              <a:t>에</a:t>
            </a:r>
            <a:r>
              <a:rPr lang="ko-KR" altLang="en-US" dirty="0" smtClean="0"/>
              <a:t> 나와 있듯이  많은 회사들은 빠르게 </a:t>
            </a:r>
            <a:r>
              <a:rPr lang="en-US" altLang="ko-KR" dirty="0" smtClean="0"/>
              <a:t>Thrift </a:t>
            </a:r>
            <a:r>
              <a:rPr lang="ko-KR" altLang="en-US" dirty="0" smtClean="0"/>
              <a:t>채택을 하고 있다</a:t>
            </a:r>
            <a:r>
              <a:rPr lang="en-US" altLang="ko-KR" dirty="0" smtClean="0"/>
              <a:t>. </a:t>
            </a:r>
          </a:p>
          <a:p>
            <a:pPr lvl="1"/>
            <a:r>
              <a:rPr lang="en-US" altLang="ko-KR" dirty="0" err="1" smtClean="0"/>
              <a:t>Hadoop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에코시스템 프로젝트가 </a:t>
            </a:r>
            <a:r>
              <a:rPr lang="en-US" altLang="ko-KR" dirty="0" smtClean="0"/>
              <a:t>Thrift</a:t>
            </a:r>
            <a:r>
              <a:rPr lang="ko-KR" altLang="en-US" dirty="0" smtClean="0"/>
              <a:t>를 사용하고 있으며 공헌을 하고 있다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cassandra</a:t>
            </a:r>
            <a:r>
              <a:rPr lang="en-US" altLang="ko-KR" dirty="0" smtClean="0"/>
              <a:t>, scribe)</a:t>
            </a:r>
            <a:endParaRPr lang="ko-KR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자료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err="1" smtClean="0"/>
              <a:t>Nonblocking</a:t>
            </a:r>
            <a:r>
              <a:rPr lang="en-US" altLang="ko-KR" dirty="0" smtClean="0"/>
              <a:t> server/client sample ( c#)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http://chamibuddhika.wordpress.com/2011/10/02/apache-thrift-quickstart-tutorial/</a:t>
            </a:r>
            <a:endParaRPr lang="en-US" altLang="ko-KR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ASIO client &amp; server</a:t>
            </a:r>
          </a:p>
          <a:p>
            <a:endParaRPr lang="en-US" altLang="ko-KR" b="1" dirty="0" smtClean="0"/>
          </a:p>
          <a:p>
            <a:pPr lvl="1"/>
            <a:r>
              <a:rPr lang="en-US" altLang="ko-KR" b="1" dirty="0" smtClean="0">
                <a:hlinkClick r:id="rId3"/>
              </a:rPr>
              <a:t>https://issues.apache.org/jira/browse/THRIFT-311</a:t>
            </a:r>
            <a:endParaRPr lang="en-US" altLang="ko-KR" b="1" dirty="0" smtClean="0"/>
          </a:p>
          <a:p>
            <a:pPr lvl="1"/>
            <a:r>
              <a:rPr lang="ko-KR" altLang="en-US" b="1" dirty="0" err="1" smtClean="0"/>
              <a:t>커스텀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client &amp; server</a:t>
            </a:r>
            <a:r>
              <a:rPr lang="ko-KR" altLang="en-US" b="1" dirty="0" smtClean="0"/>
              <a:t>모듈을 </a:t>
            </a:r>
            <a:r>
              <a:rPr lang="en-US" altLang="ko-KR" b="1" dirty="0" smtClean="0"/>
              <a:t>thrift </a:t>
            </a:r>
            <a:r>
              <a:rPr lang="ko-KR" altLang="en-US" b="1" dirty="0" smtClean="0"/>
              <a:t>에 적용시키는 예</a:t>
            </a:r>
            <a:r>
              <a:rPr lang="en-US" altLang="ko-KR" b="1" dirty="0" smtClean="0"/>
              <a:t>.</a:t>
            </a:r>
          </a:p>
          <a:p>
            <a:pPr lvl="1"/>
            <a:r>
              <a:rPr lang="en-US" altLang="ko-KR" dirty="0" smtClean="0">
                <a:hlinkClick r:id="rId4"/>
              </a:rPr>
              <a:t>https://issues.apache.org/jira/browse/THRIFT-579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카산드라</a:t>
            </a:r>
            <a:r>
              <a:rPr lang="ko-KR" altLang="en-US" dirty="0" smtClean="0"/>
              <a:t> 샘플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http://itnewscast.com/database/using-c-interface-cassandra</a:t>
            </a:r>
            <a:endParaRPr lang="ko-KR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Q/A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6632"/>
            <a:ext cx="8640960" cy="648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632"/>
            <a:ext cx="8640960" cy="648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8496944" cy="6446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BF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BF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5235</TotalTime>
  <Words>873</Words>
  <Application>Microsoft Office PowerPoint</Application>
  <PresentationFormat>화면 슬라이드 쇼(4:3)</PresentationFormat>
  <Paragraphs>245</Paragraphs>
  <Slides>63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테마</vt:lpstr>
      <vt:lpstr>Apache Thrift</vt:lpstr>
      <vt:lpstr>목차.</vt:lpstr>
      <vt:lpstr>Thrift 란?</vt:lpstr>
      <vt:lpstr>출처  http://www.google.co.kr/url?sa=t&amp;rct=j&amp;q=&amp;esrc=s&amp;source=web&amp;cd=12&amp;cad=rja&amp;ved=0CKEBEBYwCw&amp;url=http%3A%2F%2Fjcoorkr.tistory.com%2Fattachment%2Fcfile7.uf%401556C94F4E7A0AA422CD47.pdf&amp;ei=EO3HULCYNYSTiQfpu4CoDQ&amp;usg=AFQjCNEVeMKHzfEkE83tZz8lueuCq3sryg&amp;sig2=h2tniI2e_jk1vbSg7AlJtQ&amp;bvm=bv.1354675689,d.aGc</vt:lpstr>
      <vt:lpstr>슬라이드 5</vt:lpstr>
      <vt:lpstr>슬라이드 6</vt:lpstr>
      <vt:lpstr>슬라이드 7</vt:lpstr>
      <vt:lpstr>슬라이드 8</vt:lpstr>
      <vt:lpstr>슬라이드 9</vt:lpstr>
      <vt:lpstr>Thrift library Layer</vt:lpstr>
      <vt:lpstr>슬라이드 11</vt:lpstr>
      <vt:lpstr>슬라이드 12</vt:lpstr>
      <vt:lpstr>Processor Layer</vt:lpstr>
      <vt:lpstr>Process 구현부</vt:lpstr>
      <vt:lpstr>KLP 네트웍 모듈을  thrift에 이식시키기 예.</vt:lpstr>
      <vt:lpstr>슬라이드 16</vt:lpstr>
      <vt:lpstr>슬라이드 17</vt:lpstr>
      <vt:lpstr>Quick Example</vt:lpstr>
      <vt:lpstr>Thrift 구조체 Serializing 예: C++</vt:lpstr>
      <vt:lpstr>Thrift IDL</vt:lpstr>
      <vt:lpstr>지원 기본 타입</vt:lpstr>
      <vt:lpstr>지원 기본 타입2</vt:lpstr>
      <vt:lpstr>Thrift IDL 샘플</vt:lpstr>
      <vt:lpstr>Thrift IDL 샘플2</vt:lpstr>
      <vt:lpstr>Thrift IDL Service 샘플</vt:lpstr>
      <vt:lpstr>슬라이드 26</vt:lpstr>
      <vt:lpstr>슬라이드 27</vt:lpstr>
      <vt:lpstr>Required / Optional /Default 비교.</vt:lpstr>
      <vt:lpstr>Required / Optional /Default  비교  수행 결과. ( 모두 OK)</vt:lpstr>
      <vt:lpstr>지원 기능 정리.</vt:lpstr>
      <vt:lpstr>슬라이드 31</vt:lpstr>
      <vt:lpstr>슬라이드 32</vt:lpstr>
      <vt:lpstr>슬라이드 33</vt:lpstr>
      <vt:lpstr>Non-features</vt:lpstr>
      <vt:lpstr>Thrift install </vt:lpstr>
      <vt:lpstr>Language requirements</vt:lpstr>
      <vt:lpstr>Download</vt:lpstr>
      <vt:lpstr>Thrift 라이브러리 빌드.</vt:lpstr>
      <vt:lpstr>Thrift tutorial</vt:lpstr>
      <vt:lpstr>Thrift tutorial</vt:lpstr>
      <vt:lpstr>Thrift 컴파일</vt:lpstr>
      <vt:lpstr>C++ 컴파일 옵션.</vt:lpstr>
      <vt:lpstr>자동 생성 파일들.</vt:lpstr>
      <vt:lpstr>C++ 샘플 프로젝트.</vt:lpstr>
      <vt:lpstr>Windows 빌드 설정.</vt:lpstr>
      <vt:lpstr>튜토리얼 코드 구조.</vt:lpstr>
      <vt:lpstr>Client Side 구현 코드</vt:lpstr>
      <vt:lpstr>클라이언트 Service구현부</vt:lpstr>
      <vt:lpstr>Server Side 구현 코드</vt:lpstr>
      <vt:lpstr>서버 구성(초간단 블러킹서버)</vt:lpstr>
      <vt:lpstr>Server Run모델</vt:lpstr>
      <vt:lpstr>모델 별 성능 검토.</vt:lpstr>
      <vt:lpstr>Thrift 고려사항</vt:lpstr>
      <vt:lpstr>Protobuf형태를 thrift 구현상 고려사항. (예 : UG.proto)</vt:lpstr>
      <vt:lpstr>iOS + Unity3d + mono + c# Thrift</vt:lpstr>
      <vt:lpstr>카산드라 DB( NoSQL).</vt:lpstr>
      <vt:lpstr>카산드라 Thrift연동</vt:lpstr>
      <vt:lpstr>Thrift + Cassandra연동샘플: C++</vt:lpstr>
      <vt:lpstr>고성능 Cassandra ClientAPI</vt:lpstr>
      <vt:lpstr>KLP 관련 활용 전략</vt:lpstr>
      <vt:lpstr>Thrift vs Protocol Buffers 비교</vt:lpstr>
      <vt:lpstr>기타 자료.</vt:lpstr>
      <vt:lpstr>Q/A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Thrift</dc:title>
  <dc:creator>조 욱래</dc:creator>
  <cp:lastModifiedBy>조 욱래</cp:lastModifiedBy>
  <cp:revision>506</cp:revision>
  <dcterms:created xsi:type="dcterms:W3CDTF">2012-12-07T03:07:33Z</dcterms:created>
  <dcterms:modified xsi:type="dcterms:W3CDTF">2012-12-20T02:35:49Z</dcterms:modified>
</cp:coreProperties>
</file>